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Layouts/_rels/slideLayout3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6.xml.rels" ContentType="application/vnd.openxmlformats-package.relationships+xml"/>
  <Override PartName="/ppt/slideLayouts/slideLayout26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jpeg" ContentType="image/jpe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jpeg" ContentType="image/jpeg"/>
  <Override PartName="/ppt/media/image8.png" ContentType="image/png"/>
  <Override PartName="/ppt/media/image7.png" ContentType="image/png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2.xml.rels" ContentType="application/vnd.openxmlformats-package.relationships+xml"/>
  <Override PartName="/ppt/slides/_rels/slide10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9144000" cy="5143500"/>
  <p:notesSz cx="9144000" cy="6858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presProps" Target="presProps.xml"/>
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dt" idx="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ftr" idx="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0" name="PlaceHolder 6"/>
          <p:cNvSpPr>
            <a:spLocks noGrp="1"/>
          </p:cNvSpPr>
          <p:nvPr>
            <p:ph type="sldNum" idx="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F7E82E1E-C626-4FC9-B772-F615B149EFC9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sldImg"/>
          </p:nvPr>
        </p:nvSpPr>
        <p:spPr>
          <a:xfrm>
            <a:off x="2286000" y="514440"/>
            <a:ext cx="4571280" cy="2571120"/>
          </a:xfrm>
          <a:prstGeom prst="rect">
            <a:avLst/>
          </a:prstGeom>
          <a:ln w="0">
            <a:noFill/>
          </a:ln>
        </p:spPr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914400" y="3257640"/>
            <a:ext cx="7314480" cy="308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Foi anunciado em 2012, com a ideia de gerar protótipos utilizando a análise, exploração e visualização de dados.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Combina a análise de dados e a apresentação de dados, pensado para ser um painel interativo. Ele toma emprestado alguns conceitos de servidor e cliente de aplicações web, mas unindo tudo em um único produto. Utiliza ferramentas de desenvolvimento web (css, html e javascript) para criar páginas web.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Explicar o conceito de cliente e servidor.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3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Pode ser usada também para visualização de relatórios interativos.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*Está sendo desenvolvido para Python.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4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Pacotes que adicionam funcionalidades em widgets como htmlwidgets, temas e ações em javascript.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4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É um software de código aberto, signfica que qualquer um pode visualizar como o programa foi feito, e se quiser modificar ele. Por ter sua licença livre para uso e comercializiação, pode ser usado para criar produtos.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 type="sldNum" idx="9"/>
          </p:nvPr>
        </p:nvSpPr>
        <p:spPr>
          <a:xfrm>
            <a:off x="5180040" y="6513480"/>
            <a:ext cx="3961800" cy="34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88249586-9912-47FB-B937-4BDBE4466158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sldImg"/>
          </p:nvPr>
        </p:nvSpPr>
        <p:spPr>
          <a:xfrm>
            <a:off x="2286000" y="514440"/>
            <a:ext cx="4571280" cy="2571120"/>
          </a:xfrm>
          <a:prstGeom prst="rect">
            <a:avLst/>
          </a:prstGeom>
          <a:ln w="0">
            <a:noFill/>
          </a:ln>
        </p:spPr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914400" y="3257640"/>
            <a:ext cx="7314480" cy="308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Apesar de ser gratuito, existem versões pagas que facilitam o desenvolvimento (a empresa que gere o RStudio vende licenças para uso comercial, facilitando o processo de desenvolvimento de aplicações e hospedando elas).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O analista ou cientista de dados que já trabalha com R para fazer suas análises e modelos, vai ter familiaridade com a linguagem, pode então utilizar esses conhecimentos (ou pelo menos parte deles) para a construção da aplicação.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A comunidade de usuários do R é bastante ativa e existem empresas que desenvolvem e mantem pacotes (também chamadas de bibliotecas), por ser um software livre acaba tendo mais usuários e mais pessoas contribuindo do que as versões de softwares pagos (como o tableau e o powerBI).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A entrega (chamada de deploy) é razoavelmente facilitada para um projeto pequeno, e pode ser facilitada utilizando a plataforma da própria desenvolvedora do Shiny, mas assim de forma paga.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Apesar de não ser tão intuitivo, existem muitos exemplos e tutoriais para serem seguidos, e o próprio shiny lida com várias questões de responsividade e reatividade de forma mais simples.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sldNum" idx="10"/>
          </p:nvPr>
        </p:nvSpPr>
        <p:spPr>
          <a:xfrm>
            <a:off x="5180040" y="6513480"/>
            <a:ext cx="3961800" cy="34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C8E9A7F-DD80-439A-945B-EF4D8814416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sldImg"/>
          </p:nvPr>
        </p:nvSpPr>
        <p:spPr>
          <a:xfrm>
            <a:off x="2286000" y="514440"/>
            <a:ext cx="4571280" cy="2571120"/>
          </a:xfrm>
          <a:prstGeom prst="rect">
            <a:avLst/>
          </a:prstGeom>
          <a:ln w="0">
            <a:noFill/>
          </a:ln>
        </p:spPr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914400" y="3257640"/>
            <a:ext cx="7314480" cy="3085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1 e 2. Para quem não tem noção de R pode ser um pouco complicado (assim como o aprendizado de qualquer outra linguagem). O mínimo de conhecimento de CSS, js e html também é útil.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3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Para uma aplicação que vai ser muito acessada por um público, exige mais conhecimentos de back-end e de gerenciamento de máquinas (docker por exemplo). Existem tutoriais mas não existe nada tão intuitivo.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3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Pode exigir mais memória caso use muitos dados ou manipule muitos dados no uso da aplicação.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marL="457200" indent="-457200">
              <a:lnSpc>
                <a:spcPct val="100000"/>
              </a:lnSpc>
              <a:buClr>
                <a:srgbClr val="000000"/>
              </a:buClr>
              <a:buFont typeface="OpenSymbol"/>
              <a:buAutoNum type="arabicPeriod" startAt="3"/>
              <a:tabLst>
                <a:tab algn="l" pos="0"/>
              </a:tabLst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A aplicação roda em uma máquina que será o servidor, e pode atender a vários clientes (usuários), então precisará de no mínimo uma máquina que consiga rodar a aplicação de forma satisfatória.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sldNum" idx="11"/>
          </p:nvPr>
        </p:nvSpPr>
        <p:spPr>
          <a:xfrm>
            <a:off x="5180040" y="6513480"/>
            <a:ext cx="3961800" cy="342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000000"/>
                </a:solidFill>
                <a:latin typeface="+mn-lt"/>
                <a:ea typeface="+mn-ea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39ACFF-E65B-43A2-AC62-A89775110BA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BF6CB99-BFE9-4180-BD26-363C0AA87137}" type="slidenum">
              <a:t>&lt;#&gt;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7B780BF5-759C-40CD-9236-2F0BADACF7D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3B326E3-6C89-4D61-9D5F-7883640229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AE3D142-B637-4BC9-88DB-85CE6C899AD9}" type="slidenum">
              <a:t>&lt;#&gt;</a:t>
            </a:fld>
          </a:p>
        </p:txBody>
      </p:sp>
      <p:sp>
        <p:nvSpPr>
          <p:cNvPr id="10" name="PlaceHolder 9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59F7149-D627-4BB5-A065-26B7C9FA6DBA}" type="slidenum">
              <a:t>&lt;#&gt;</a:t>
            </a:fld>
          </a:p>
        </p:txBody>
      </p:sp>
      <p:sp>
        <p:nvSpPr>
          <p:cNvPr id="3" name="PlaceHolder 2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5FC5AF7-287F-4817-8600-1ECE811F09F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872AC9-741C-48A2-9FCC-EDCC0F15E2B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B78165F-159B-438D-ACB4-14E08B9963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E2039DE-6F40-497B-9F11-F925B57A92D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61990F4-FE93-4705-9663-2EEC192C251C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0A8445D-CBA8-48FA-8F3D-0F02F87C410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BC222B6-1A1C-4FD3-9128-3D550ACF61F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357138F-2234-419C-8AE9-9E2B5CFC1D2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0BD79C6-D139-4F63-9836-588D3405275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123D4AB-4352-4791-A39D-B0475915DE2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E5EF10B4-8D7E-47A3-8784-FF050D7A5F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607A600-C18F-4000-9B6A-92364E0548F0}" type="slidenum">
              <a:t>&lt;#&gt;</a:t>
            </a:fld>
          </a:p>
        </p:txBody>
      </p:sp>
      <p:sp>
        <p:nvSpPr>
          <p:cNvPr id="10" name="PlaceHolder 9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2777ED4-0189-492F-9D1E-A4F2DDCC856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BFDEA7DA-E645-4835-9726-A66919ADDCE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44446E28-5FC7-485B-B1E6-CCFC84BF77A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4FD20A2-CEB8-40D8-8181-9778C8E7FB5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93D0C26-F3A2-4431-B86C-ACB548FF366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0715F42-86FB-4FA0-B077-D95D2A5AD4F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A52EE22E-8E30-43A0-8DEA-C11F4B37B49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6.jpeg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4.xml"/><Relationship Id="rId17" Type="http://schemas.openxmlformats.org/officeDocument/2006/relationships/slideLayout" Target="../slideLayouts/slideLayout35.xml"/><Relationship Id="rId18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m 12" descr=""/>
          <p:cNvPicPr/>
          <p:nvPr/>
        </p:nvPicPr>
        <p:blipFill>
          <a:blip r:embed="rId2"/>
          <a:stretch/>
        </p:blipFill>
        <p:spPr>
          <a:xfrm>
            <a:off x="6130080" y="0"/>
            <a:ext cx="3013200" cy="5142960"/>
          </a:xfrm>
          <a:prstGeom prst="rect">
            <a:avLst/>
          </a:prstGeom>
          <a:ln w="0">
            <a:noFill/>
          </a:ln>
        </p:spPr>
      </p:pic>
      <p:sp>
        <p:nvSpPr>
          <p:cNvPr id="1" name="Title 1"/>
          <p:cNvSpPr/>
          <p:nvPr/>
        </p:nvSpPr>
        <p:spPr>
          <a:xfrm>
            <a:off x="685800" y="3948120"/>
            <a:ext cx="7703640" cy="467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600" spc="-1" strike="noStrike">
              <a:solidFill>
                <a:srgbClr val="7f7f7f"/>
              </a:solidFill>
              <a:latin typeface="Trebuchet MS"/>
              <a:ea typeface="DejaVu Sans"/>
            </a:endParaRPr>
          </a:p>
        </p:txBody>
      </p:sp>
      <p:pic>
        <p:nvPicPr>
          <p:cNvPr id="2" name="Imagem 1" descr=""/>
          <p:cNvPicPr/>
          <p:nvPr/>
        </p:nvPicPr>
        <p:blipFill>
          <a:blip r:embed="rId3"/>
          <a:stretch/>
        </p:blipFill>
        <p:spPr>
          <a:xfrm>
            <a:off x="1103040" y="267480"/>
            <a:ext cx="6869160" cy="1144440"/>
          </a:xfrm>
          <a:prstGeom prst="rect">
            <a:avLst/>
          </a:prstGeom>
          <a:ln w="0">
            <a:noFill/>
          </a:ln>
        </p:spPr>
      </p:pic>
      <p:pic>
        <p:nvPicPr>
          <p:cNvPr id="3" name="Imagem 19" descr=""/>
          <p:cNvPicPr/>
          <p:nvPr/>
        </p:nvPicPr>
        <p:blipFill>
          <a:blip r:embed="rId4"/>
          <a:stretch/>
        </p:blipFill>
        <p:spPr>
          <a:xfrm>
            <a:off x="0" y="257400"/>
            <a:ext cx="266760" cy="440280"/>
          </a:xfrm>
          <a:prstGeom prst="rect">
            <a:avLst/>
          </a:prstGeom>
          <a:ln w="0">
            <a:noFill/>
          </a:ln>
        </p:spPr>
      </p:pic>
      <p:cxnSp>
        <p:nvCxnSpPr>
          <p:cNvPr id="4" name="Conector Reto 20"/>
          <p:cNvCxnSpPr/>
          <p:nvPr/>
        </p:nvCxnSpPr>
        <p:spPr>
          <a:xfrm>
            <a:off x="0" y="4956840"/>
            <a:ext cx="8979840" cy="720"/>
          </a:xfrm>
          <a:prstGeom prst="straightConnector1">
            <a:avLst/>
          </a:prstGeom>
          <a:ln w="12700">
            <a:solidFill>
              <a:srgbClr val="f59240"/>
            </a:solidFill>
            <a:round/>
          </a:ln>
        </p:spPr>
      </p:cxnSp>
      <p:sp>
        <p:nvSpPr>
          <p:cNvPr id="5" name="PlaceHolder 1"/>
          <p:cNvSpPr>
            <a:spLocks noGrp="1"/>
          </p:cNvSpPr>
          <p:nvPr>
            <p:ph type="sldNum" idx="1"/>
          </p:nvPr>
        </p:nvSpPr>
        <p:spPr>
          <a:xfrm>
            <a:off x="1533240" y="4637160"/>
            <a:ext cx="1072800" cy="2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i="1" lang="en-US" sz="1050" spc="-1" strike="noStrike">
                <a:solidFill>
                  <a:srgbClr val="000000"/>
                </a:solidFill>
                <a:latin typeface="Trebuchet MS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7FEE581D-A6F8-4595-89A4-85548A13EE47}" type="slidenum">
              <a:rPr b="0" i="1" lang="en-US" sz="1050" spc="-1" strike="noStrike">
                <a:solidFill>
                  <a:srgbClr val="000000"/>
                </a:solidFill>
                <a:latin typeface="Trebuchet MS"/>
              </a:rPr>
              <a:t>&lt;number&gt;</a:t>
            </a:fld>
            <a:endParaRPr b="0" lang="pt-BR" sz="105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 idx="2"/>
          </p:nvPr>
        </p:nvSpPr>
        <p:spPr>
          <a:xfrm>
            <a:off x="353160" y="4630320"/>
            <a:ext cx="1072800" cy="2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m 12" descr=""/>
          <p:cNvPicPr/>
          <p:nvPr/>
        </p:nvPicPr>
        <p:blipFill>
          <a:blip r:embed="rId2"/>
          <a:stretch/>
        </p:blipFill>
        <p:spPr>
          <a:xfrm>
            <a:off x="6130080" y="0"/>
            <a:ext cx="3013200" cy="5142960"/>
          </a:xfrm>
          <a:prstGeom prst="rect">
            <a:avLst/>
          </a:prstGeom>
          <a:ln w="0">
            <a:noFill/>
          </a:ln>
        </p:spPr>
      </p:pic>
      <p:pic>
        <p:nvPicPr>
          <p:cNvPr id="46" name="Imagem 7" descr=""/>
          <p:cNvPicPr/>
          <p:nvPr/>
        </p:nvPicPr>
        <p:blipFill>
          <a:blip r:embed="rId3"/>
          <a:stretch/>
        </p:blipFill>
        <p:spPr>
          <a:xfrm>
            <a:off x="0" y="257400"/>
            <a:ext cx="266760" cy="440280"/>
          </a:xfrm>
          <a:prstGeom prst="rect">
            <a:avLst/>
          </a:prstGeom>
          <a:ln w="0">
            <a:noFill/>
          </a:ln>
        </p:spPr>
      </p:pic>
      <p:pic>
        <p:nvPicPr>
          <p:cNvPr id="47" name="Imagem 8" descr=""/>
          <p:cNvPicPr/>
          <p:nvPr/>
        </p:nvPicPr>
        <p:blipFill>
          <a:blip r:embed="rId4"/>
          <a:stretch/>
        </p:blipFill>
        <p:spPr>
          <a:xfrm>
            <a:off x="7158600" y="4673160"/>
            <a:ext cx="1820160" cy="302760"/>
          </a:xfrm>
          <a:prstGeom prst="rect">
            <a:avLst/>
          </a:prstGeom>
          <a:ln w="0">
            <a:noFill/>
          </a:ln>
        </p:spPr>
      </p:pic>
      <p:cxnSp>
        <p:nvCxnSpPr>
          <p:cNvPr id="48" name="Conector Reto 9"/>
          <p:cNvCxnSpPr/>
          <p:nvPr/>
        </p:nvCxnSpPr>
        <p:spPr>
          <a:xfrm>
            <a:off x="0" y="5033160"/>
            <a:ext cx="8979840" cy="720"/>
          </a:xfrm>
          <a:prstGeom prst="straightConnector1">
            <a:avLst/>
          </a:prstGeom>
          <a:ln w="12700">
            <a:solidFill>
              <a:srgbClr val="f59240"/>
            </a:solidFill>
            <a:round/>
          </a:ln>
        </p:spPr>
      </p:cxnSp>
      <p:sp>
        <p:nvSpPr>
          <p:cNvPr id="49" name="PlaceHolder 1"/>
          <p:cNvSpPr>
            <a:spLocks noGrp="1"/>
          </p:cNvSpPr>
          <p:nvPr>
            <p:ph type="sldNum" idx="3"/>
          </p:nvPr>
        </p:nvSpPr>
        <p:spPr>
          <a:xfrm>
            <a:off x="1533240" y="4637160"/>
            <a:ext cx="1072800" cy="2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i="1" lang="en-US" sz="1050" spc="-1" strike="noStrike">
                <a:solidFill>
                  <a:srgbClr val="000000"/>
                </a:solidFill>
                <a:latin typeface="Trebuchet MS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fld id="{99D73849-3FB0-4969-A5B3-D88992542AFB}" type="slidenum">
              <a:rPr b="0" i="1" lang="en-US" sz="1050" spc="-1" strike="noStrike">
                <a:solidFill>
                  <a:srgbClr val="000000"/>
                </a:solidFill>
                <a:latin typeface="Trebuchet MS"/>
              </a:rPr>
              <a:t>&lt;number&gt;</a:t>
            </a:fld>
            <a:endParaRPr b="0" lang="pt-BR" sz="105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dt" idx="4"/>
          </p:nvPr>
        </p:nvSpPr>
        <p:spPr>
          <a:xfrm>
            <a:off x="353160" y="4630320"/>
            <a:ext cx="1072800" cy="2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Imagem 12" descr=""/>
          <p:cNvPicPr/>
          <p:nvPr/>
        </p:nvPicPr>
        <p:blipFill>
          <a:blip r:embed="rId2"/>
          <a:stretch/>
        </p:blipFill>
        <p:spPr>
          <a:xfrm>
            <a:off x="6130080" y="0"/>
            <a:ext cx="3012840" cy="5142600"/>
          </a:xfrm>
          <a:prstGeom prst="rect">
            <a:avLst/>
          </a:prstGeom>
          <a:ln w="0">
            <a:noFill/>
          </a:ln>
        </p:spPr>
      </p:pic>
      <p:sp>
        <p:nvSpPr>
          <p:cNvPr id="90" name="Retângulo 3"/>
          <p:cNvSpPr/>
          <p:nvPr/>
        </p:nvSpPr>
        <p:spPr>
          <a:xfrm>
            <a:off x="0" y="2868120"/>
            <a:ext cx="9142920" cy="132156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chemeClr val="dk1"/>
              </a:solidFill>
              <a:latin typeface="Calibri"/>
              <a:ea typeface="DejaVu Sans"/>
            </a:endParaRPr>
          </a:p>
        </p:txBody>
      </p:sp>
      <p:cxnSp>
        <p:nvCxnSpPr>
          <p:cNvPr id="91" name="Conector Reto 17"/>
          <p:cNvCxnSpPr/>
          <p:nvPr/>
        </p:nvCxnSpPr>
        <p:spPr>
          <a:xfrm>
            <a:off x="0" y="5033160"/>
            <a:ext cx="9145080" cy="1080"/>
          </a:xfrm>
          <a:prstGeom prst="straightConnector1">
            <a:avLst/>
          </a:prstGeom>
          <a:ln w="12700">
            <a:solidFill>
              <a:srgbClr val="f59240"/>
            </a:solidFill>
            <a:round/>
          </a:ln>
        </p:spPr>
      </p:cxnSp>
      <p:pic>
        <p:nvPicPr>
          <p:cNvPr id="92" name="Imagem 7" descr=""/>
          <p:cNvPicPr/>
          <p:nvPr/>
        </p:nvPicPr>
        <p:blipFill>
          <a:blip r:embed="rId3"/>
          <a:stretch/>
        </p:blipFill>
        <p:spPr>
          <a:xfrm>
            <a:off x="353160" y="322920"/>
            <a:ext cx="5361120" cy="892440"/>
          </a:xfrm>
          <a:prstGeom prst="rect">
            <a:avLst/>
          </a:prstGeom>
          <a:ln w="0">
            <a:noFill/>
          </a:ln>
        </p:spPr>
      </p:pic>
      <p:cxnSp>
        <p:nvCxnSpPr>
          <p:cNvPr id="93" name="Conector Reto 15"/>
          <p:cNvCxnSpPr/>
          <p:nvPr/>
        </p:nvCxnSpPr>
        <p:spPr>
          <a:xfrm>
            <a:off x="0" y="5033160"/>
            <a:ext cx="8980200" cy="1080"/>
          </a:xfrm>
          <a:prstGeom prst="straightConnector1">
            <a:avLst/>
          </a:prstGeom>
          <a:ln w="12700">
            <a:solidFill>
              <a:srgbClr val="f59240"/>
            </a:solidFill>
            <a:round/>
          </a:ln>
        </p:spPr>
      </p:cxnSp>
      <p:pic>
        <p:nvPicPr>
          <p:cNvPr id="94" name="Imagem 20" descr=""/>
          <p:cNvPicPr/>
          <p:nvPr/>
        </p:nvPicPr>
        <p:blipFill>
          <a:blip r:embed="rId4"/>
          <a:stretch/>
        </p:blipFill>
        <p:spPr>
          <a:xfrm>
            <a:off x="0" y="1431360"/>
            <a:ext cx="266400" cy="439920"/>
          </a:xfrm>
          <a:prstGeom prst="rect">
            <a:avLst/>
          </a:prstGeom>
          <a:ln w="0">
            <a:noFill/>
          </a:ln>
        </p:spPr>
      </p:pic>
      <p:pic>
        <p:nvPicPr>
          <p:cNvPr id="95" name="Imagem 5" descr=""/>
          <p:cNvPicPr/>
          <p:nvPr/>
        </p:nvPicPr>
        <p:blipFill>
          <a:blip r:embed="rId5"/>
          <a:stretch/>
        </p:blipFill>
        <p:spPr>
          <a:xfrm>
            <a:off x="353160" y="4386240"/>
            <a:ext cx="5676480" cy="455760"/>
          </a:xfrm>
          <a:prstGeom prst="rect">
            <a:avLst/>
          </a:prstGeom>
          <a:ln w="0">
            <a:noFill/>
          </a:ln>
        </p:spPr>
      </p:pic>
      <p:pic>
        <p:nvPicPr>
          <p:cNvPr id="96" name="Imagem 2" descr=""/>
          <p:cNvPicPr/>
          <p:nvPr/>
        </p:nvPicPr>
        <p:blipFill>
          <a:blip r:embed="rId6"/>
          <a:stretch/>
        </p:blipFill>
        <p:spPr>
          <a:xfrm>
            <a:off x="362520" y="2981880"/>
            <a:ext cx="8311680" cy="109908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353160" y="1967760"/>
            <a:ext cx="8609760" cy="1282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000" spc="-1" strike="noStrike">
                <a:solidFill>
                  <a:srgbClr val="761514"/>
                </a:solidFill>
                <a:latin typeface="Trebuchet MS"/>
              </a:rPr>
              <a:t>Shiny-R</a:t>
            </a:r>
            <a:endParaRPr b="0" lang="pt-BR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subTitle"/>
          </p:nvPr>
        </p:nvSpPr>
        <p:spPr>
          <a:xfrm>
            <a:off x="353160" y="3357720"/>
            <a:ext cx="8609760" cy="843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br>
              <a:rPr sz="2400"/>
            </a:br>
            <a:br>
              <a:rPr sz="2400"/>
            </a:br>
            <a:r>
              <a:rPr b="0" lang="pt-BR" sz="2400" spc="-1" strike="noStrike">
                <a:solidFill>
                  <a:srgbClr val="595959"/>
                </a:solidFill>
                <a:latin typeface="Trebuchet MS"/>
              </a:rPr>
              <a:t>Mikael M. Coletto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dt" idx="8"/>
          </p:nvPr>
        </p:nvSpPr>
        <p:spPr>
          <a:xfrm>
            <a:off x="353160" y="4630320"/>
            <a:ext cx="1072800" cy="27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indent="0">
              <a:lnSpc>
                <a:spcPct val="100000"/>
              </a:lnSpc>
              <a:buNone/>
              <a:tabLst>
                <a:tab algn="l" pos="0"/>
              </a:tabLst>
              <a:defRPr b="0" i="1" lang="en-US" sz="1050" spc="-1" strike="noStrike">
                <a:solidFill>
                  <a:srgbClr val="000000"/>
                </a:solidFill>
                <a:latin typeface="Trebuchet MS"/>
              </a:defRPr>
            </a:lvl1pPr>
          </a:lstStyle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i="1" lang="en-US" sz="1050" spc="-1" strike="noStrike">
                <a:solidFill>
                  <a:srgbClr val="000000"/>
                </a:solidFill>
                <a:latin typeface="Trebuchet MS"/>
              </a:rPr>
              <a:t>12/04/2023</a:t>
            </a:r>
            <a:endParaRPr b="0" lang="pt-BR" sz="105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Bibliografia e links úteis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/>
          </p:nvPr>
        </p:nvSpPr>
        <p:spPr>
          <a:xfrm>
            <a:off x="353160" y="974880"/>
            <a:ext cx="861696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https://shiny.rstudio.com/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https://shiny.rstudio.com/gallery/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https://www.shinyapps.io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5" dur="indefinite" restart="never" nodeType="tmRoot">
          <p:childTnLst>
            <p:seq>
              <p:cTn id="86" dur="indefinite" nodeType="mainSeq">
                <p:childTnLst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346320" y="1432440"/>
            <a:ext cx="6132960" cy="3668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600" spc="-1" strike="noStrike">
                <a:solidFill>
                  <a:srgbClr val="761514"/>
                </a:solidFill>
                <a:latin typeface="Trebuchet MS"/>
              </a:rPr>
              <a:t>Obrigado!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O que vamos trabalhar hoje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/>
          </p:nvPr>
        </p:nvSpPr>
        <p:spPr>
          <a:xfrm>
            <a:off x="353160" y="974880"/>
            <a:ext cx="861696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Trebuchet MS"/>
              </a:rPr>
              <a:t>O que é o Shiny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Trebuchet MS"/>
              </a:rPr>
              <a:t>Vantagens e desvantagens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Trebuchet MS"/>
              </a:rPr>
              <a:t>Exemplo de uso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Trebuchet MS"/>
              </a:rPr>
              <a:t>Manipulação inicial da base de dados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O que é o Shiny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353160" y="974880"/>
            <a:ext cx="861696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Ferramenta para criar uma história através dos dados em R.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Um pacote para criar visualizações interativas com R*.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Criar aplicações numa página web, colocá-las em um relatório ou construir painéis.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É possível adicionar funcionalidades com pacotes extras.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Trebuchet MS"/>
              </a:rPr>
              <a:t>Código aberto e licença gratuita.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Vantagens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/>
          </p:nvPr>
        </p:nvSpPr>
        <p:spPr>
          <a:xfrm>
            <a:off x="353160" y="974880"/>
            <a:ext cx="861696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Código aberto e licença gratuita*.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Utiliza como base a linguagem R.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Comunidade ativa.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Facilidade na criação e entrega.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Complexidade média.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41" dur="indefinite" restart="never" nodeType="tmRoot">
          <p:childTnLst>
            <p:seq>
              <p:cTn id="42" dur="indefinite" nodeType="mainSeq">
                <p:childTnLst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Desvantagens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353160" y="974880"/>
            <a:ext cx="8616960" cy="351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Curva de aprendizado inicial.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Para painéis mais complexos, pode ser necessário saber usar html/css/javascript.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Não tão escalável.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Pode ser lento se não for otimizado.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  <a:p>
            <a:pPr marL="343080" indent="-34308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600" spc="-1" strike="noStrike">
                <a:solidFill>
                  <a:srgbClr val="000000"/>
                </a:solidFill>
                <a:latin typeface="Trebuchet MS"/>
              </a:rPr>
              <a:t>Exige um servidor para rodar.</a:t>
            </a:r>
            <a:endParaRPr b="0" lang="pt-BR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63" dur="indefinite" restart="never" nodeType="tmRoot">
          <p:childTnLst>
            <p:seq>
              <p:cTn id="64" dur="indefinite" nodeType="mainSeq">
                <p:childTnLst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Exemplos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3" name="Picture 1" descr="fig:  ../imagens/shiny-exemplo-1.png"/>
          <p:cNvPicPr/>
          <p:nvPr/>
        </p:nvPicPr>
        <p:blipFill>
          <a:blip r:embed="rId1"/>
          <a:stretch/>
        </p:blipFill>
        <p:spPr>
          <a:xfrm>
            <a:off x="2133720" y="965160"/>
            <a:ext cx="5028480" cy="2996640"/>
          </a:xfrm>
          <a:prstGeom prst="rect">
            <a:avLst/>
          </a:prstGeom>
          <a:ln w="9525">
            <a:noFill/>
          </a:ln>
        </p:spPr>
      </p:pic>
      <p:sp>
        <p:nvSpPr>
          <p:cNvPr id="154" name="TextBox 3"/>
          <p:cNvSpPr/>
          <p:nvPr/>
        </p:nvSpPr>
        <p:spPr>
          <a:xfrm>
            <a:off x="343080" y="3962520"/>
            <a:ext cx="8609760" cy="50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Exemplo 1 de App Shiny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Exemplos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6" name="Picture 1" descr="fig:  ../imagens/shiny-exemplo-2.png"/>
          <p:cNvPicPr/>
          <p:nvPr/>
        </p:nvPicPr>
        <p:blipFill>
          <a:blip r:embed="rId1"/>
          <a:stretch/>
        </p:blipFill>
        <p:spPr>
          <a:xfrm>
            <a:off x="2158920" y="965160"/>
            <a:ext cx="4977720" cy="2996640"/>
          </a:xfrm>
          <a:prstGeom prst="rect">
            <a:avLst/>
          </a:prstGeom>
          <a:ln w="9525">
            <a:noFill/>
          </a:ln>
        </p:spPr>
      </p:pic>
      <p:sp>
        <p:nvSpPr>
          <p:cNvPr id="157" name="TextBox 3"/>
          <p:cNvSpPr/>
          <p:nvPr/>
        </p:nvSpPr>
        <p:spPr>
          <a:xfrm>
            <a:off x="343080" y="3962520"/>
            <a:ext cx="8609760" cy="50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Exemplo 2 de App Shiny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Exemplos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9" name="Picture 1" descr="fig:  ../imagens/shiny-exemplo-3.png"/>
          <p:cNvPicPr/>
          <p:nvPr/>
        </p:nvPicPr>
        <p:blipFill>
          <a:blip r:embed="rId1"/>
          <a:stretch/>
        </p:blipFill>
        <p:spPr>
          <a:xfrm>
            <a:off x="2158920" y="965160"/>
            <a:ext cx="4990320" cy="2996640"/>
          </a:xfrm>
          <a:prstGeom prst="rect">
            <a:avLst/>
          </a:prstGeom>
          <a:ln w="9525">
            <a:noFill/>
          </a:ln>
        </p:spPr>
      </p:pic>
      <p:sp>
        <p:nvSpPr>
          <p:cNvPr id="160" name="TextBox 3"/>
          <p:cNvSpPr/>
          <p:nvPr/>
        </p:nvSpPr>
        <p:spPr>
          <a:xfrm>
            <a:off x="343080" y="3962520"/>
            <a:ext cx="8609760" cy="50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Exemplo 3 de App Shiny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353160" y="238680"/>
            <a:ext cx="8616960" cy="4978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761514"/>
                </a:solidFill>
                <a:latin typeface="Trebuchet MS"/>
              </a:rPr>
              <a:t>Exemplos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Picture 1" descr="fig:  ../imagens/shiny-exemplo-4.png"/>
          <p:cNvPicPr/>
          <p:nvPr/>
        </p:nvPicPr>
        <p:blipFill>
          <a:blip r:embed="rId1"/>
          <a:stretch/>
        </p:blipFill>
        <p:spPr>
          <a:xfrm>
            <a:off x="2171880" y="965160"/>
            <a:ext cx="4952160" cy="2996640"/>
          </a:xfrm>
          <a:prstGeom prst="rect">
            <a:avLst/>
          </a:prstGeom>
          <a:ln w="9525">
            <a:noFill/>
          </a:ln>
        </p:spPr>
      </p:pic>
      <p:sp>
        <p:nvSpPr>
          <p:cNvPr id="163" name="TextBox 3"/>
          <p:cNvSpPr/>
          <p:nvPr/>
        </p:nvSpPr>
        <p:spPr>
          <a:xfrm>
            <a:off x="343080" y="3962520"/>
            <a:ext cx="8609760" cy="50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Exemplo 4 de App Shiny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Template Cidacs final4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Template Cidacs final4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LibreOffice/7.5.2.2$Linux_X86_64 LibreOffice_project/53bb9681a964705cf672590721dbc85eb4d0c3a2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2023-04-12T16:46:37Z</dcterms:created>
  <dc:creator>Mikael M. Coletto</dc:creator>
  <dc:description/>
  <dc:language>pt-BR</dc:language>
  <cp:lastModifiedBy/>
  <dcterms:modified xsi:type="dcterms:W3CDTF">2023-04-12T14:02:38Z</dcterms:modified>
  <cp:revision>4</cp:revision>
  <dc:subject/>
  <dc:title>Shiny-R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12/04/2023</vt:lpwstr>
  </property>
  <property fmtid="{D5CDD505-2E9C-101B-9397-08002B2CF9AE}" pid="6" name="editor">
    <vt:lpwstr>visual</vt:lpwstr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labels">
    <vt:lpwstr/>
  </property>
  <property fmtid="{D5CDD505-2E9C-101B-9397-08002B2CF9AE}" pid="11" name="title-slide-attributes">
    <vt:lpwstr/>
  </property>
  <property fmtid="{D5CDD505-2E9C-101B-9397-08002B2CF9AE}" pid="12" name="toc-title">
    <vt:lpwstr>Índice</vt:lpwstr>
  </property>
</Properties>
</file>